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7" r:id="rId3"/>
    <p:sldId id="288" r:id="rId4"/>
    <p:sldId id="289" r:id="rId5"/>
    <p:sldId id="286" r:id="rId6"/>
    <p:sldId id="291" r:id="rId7"/>
    <p:sldId id="262" r:id="rId8"/>
    <p:sldId id="283" r:id="rId9"/>
    <p:sldId id="290" r:id="rId10"/>
    <p:sldId id="300" r:id="rId11"/>
    <p:sldId id="292" r:id="rId12"/>
    <p:sldId id="296" r:id="rId13"/>
    <p:sldId id="297" r:id="rId14"/>
    <p:sldId id="259" r:id="rId15"/>
    <p:sldId id="280" r:id="rId16"/>
    <p:sldId id="261" r:id="rId17"/>
    <p:sldId id="298" r:id="rId18"/>
    <p:sldId id="299" r:id="rId19"/>
    <p:sldId id="25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67"/>
    <p:restoredTop sz="95827"/>
  </p:normalViewPr>
  <p:slideViewPr>
    <p:cSldViewPr snapToGrid="0">
      <p:cViewPr varScale="1">
        <p:scale>
          <a:sx n="67" d="100"/>
          <a:sy n="67" d="100"/>
        </p:scale>
        <p:origin x="192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6A838-7B68-C760-8A83-0BC1D65EE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080" y="1999213"/>
            <a:ext cx="10403840" cy="1645920"/>
          </a:xfrm>
        </p:spPr>
        <p:txBody>
          <a:bodyPr>
            <a:noAutofit/>
          </a:bodyPr>
          <a:lstStyle/>
          <a:p>
            <a:r>
              <a:rPr lang="ru-RU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реабилитация при остром нарушении мозгового кровообращении </a:t>
            </a:r>
            <a:r>
              <a:rPr lang="ru-RU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– ОНМК)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92CBEE-7BC4-3932-600D-6983DE53A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50080"/>
            <a:ext cx="5201920" cy="140208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отделением медицинской реабилитации ГБУ КОКБ</a:t>
            </a:r>
          </a:p>
          <a:p>
            <a:pPr algn="l">
              <a:spcBef>
                <a:spcPts val="0"/>
              </a:spcBef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 О.Е.</a:t>
            </a:r>
          </a:p>
        </p:txBody>
      </p:sp>
    </p:spTree>
    <p:extLst>
      <p:ext uri="{BB962C8B-B14F-4D97-AF65-F5344CB8AC3E}">
        <p14:creationId xmlns:p14="http://schemas.microsoft.com/office/powerpoint/2010/main" val="3600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D7F4A-90A5-11E3-9C68-B06C7375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4157"/>
            <a:ext cx="10820400" cy="1065701"/>
          </a:xfrm>
        </p:spPr>
        <p:txBody>
          <a:bodyPr>
            <a:normAutofit fontScale="90000"/>
          </a:bodyPr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направления пациентов на медицинскую реабилитацию с нарушением функции центральной нервной системы включает следующие шаги: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8A9A0-F890-2F7B-25E9-2CE1AD30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28851"/>
            <a:ext cx="10820400" cy="382904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оценка: определение уровня самостоятельности пациента в повседневной жизни, включая способность к самообслуживанию, передвижению, общению и контролю за сфинктерами.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оценка: выявление когнитивных нарушений, эмоционального состояния, мотивации и психосоциальных факторов, которые могут влиять на реабилитацию.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Лабораторные и инструментальные исследования: анализы крови, включая определение содержания тромбоцитов и глюкозы, а также другие необходимые исследования для оценки общего состояния здоровья и выявления возможных осложнений.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72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05A23-A8FD-83C1-7BB0-D7F88CCE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1052659"/>
            <a:ext cx="10428514" cy="842337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пациентов по этапам медицинской реабилитации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383E7-1C99-FFD7-DCCB-254F3062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2305050"/>
            <a:ext cx="10428514" cy="350029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Ранний этап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акутный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период): начинается в первые 24-48 часов после инсульта и продолжается до стабилизации состояния пациента. 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является предотвращение осложнений, поддержание жизненно важных функций, минимизация неврологического дефицита и подготовка к последующим этапам реабилитации. Реабилитационные мероприятия включают пассивные движения, раннюю мобилизацию, антикоагулянтную терапию и мониторинг жизненно важных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22855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05A23-A8FD-83C1-7BB0-D7F88CCE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1052659"/>
            <a:ext cx="10428514" cy="842337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пациентов по этапам медицинской реабилитации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383E7-1C99-FFD7-DCCB-254F3062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2703358"/>
            <a:ext cx="10428514" cy="31019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этап (ранний восстановительный период): обычно начинается после стабилизации состояния пациента и длится до 6 месяцев. 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включают максимальное восстановление утраченных функций, улучшение двигательных навыков и адаптацию к повседневной жизни.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Используются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нейроразвивающие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терапевтические стратегии (Баланс, Войта, PNF,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Бобат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роботизированные технологии,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гидрокинезотерапия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функциональная электростимуляция мышц и другие методы.</a:t>
            </a:r>
          </a:p>
        </p:txBody>
      </p:sp>
    </p:spTree>
    <p:extLst>
      <p:ext uri="{BB962C8B-B14F-4D97-AF65-F5344CB8AC3E}">
        <p14:creationId xmlns:p14="http://schemas.microsoft.com/office/powerpoint/2010/main" val="4273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05A23-A8FD-83C1-7BB0-D7F88CCE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1052659"/>
            <a:ext cx="10428514" cy="842337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пациентов по этапам медицинской реабилитации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383E7-1C99-FFD7-DCCB-254F3062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2703358"/>
            <a:ext cx="10428514" cy="310198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Поздний этап (поздний восстановительный период): начинается после 6 месяцев и может продолжаться в течение нескольких лет. 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является поддержание достигнутых результатов, профилактика рецидивов и дальнейшее улучшение качества жизни. Включает в себя занятия для поддержания физической активности, социальной адаптации, профессиональной ориентации и психологической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242433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16252-E6EE-DB44-C5A3-4F48154C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2884"/>
            <a:ext cx="10972800" cy="1040143"/>
          </a:xfrm>
        </p:spPr>
        <p:txBody>
          <a:bodyPr>
            <a:normAutofit/>
          </a:bodyPr>
          <a:lstStyle/>
          <a:p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800" kern="1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инистерства Здравоохранения РФ от 31 июля 2020 г. </a:t>
            </a:r>
            <a:r>
              <a:rPr lang="ru-RU" sz="1800" kern="1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788н</a:t>
            </a:r>
            <a:b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порядка организации медицинской реабилитации взрослых»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80DD5-44D0-D139-218D-493C41593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6557" y="2239617"/>
            <a:ext cx="6665843" cy="4241774"/>
          </a:xfrm>
        </p:spPr>
        <p:txBody>
          <a:bodyPr>
            <a:noAutofit/>
          </a:bodyPr>
          <a:lstStyle/>
          <a:p>
            <a:pPr algn="just"/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медицинской реабилитации на втором этапе должны быть начаты в острый и ранний восстановительный периоды течения заболевания и период остаточных явлений течения заболевания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начинается после стабилизации состояния пациента.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медицинской реабилитации на втором этапе осуществляются ежедневно, продолжительностью не менее 3 часов.</a:t>
            </a:r>
          </a:p>
          <a:p>
            <a:pPr algn="just"/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реабилитация осуществляется МДРК, сформированной из числа работников отделений медицинской реабилитации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23F848-F8A4-013A-BE82-63738163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" y="1987826"/>
            <a:ext cx="3827852" cy="44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51414-8380-6072-4BD2-9839BF70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противопоказаний к реабилитации?</a:t>
            </a:r>
          </a:p>
        </p:txBody>
      </p:sp>
    </p:spTree>
    <p:extLst>
      <p:ext uri="{BB962C8B-B14F-4D97-AF65-F5344CB8AC3E}">
        <p14:creationId xmlns:p14="http://schemas.microsoft.com/office/powerpoint/2010/main" val="3350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5E13-B148-8701-FF07-6A35B7E2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533815"/>
            <a:ext cx="7729728" cy="1188720"/>
          </a:xfrm>
        </p:spPr>
        <p:txBody>
          <a:bodyPr>
            <a:norm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C41B-F4E5-4027-FEE1-5BD0A0D3A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8" y="2014152"/>
            <a:ext cx="11476383" cy="4310033"/>
          </a:xfrm>
        </p:spPr>
        <p:txBody>
          <a:bodyPr anchor="ctr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Острые инфекционные заболевания.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Декомпенсированные состояния хронических заболеваний.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Выраженные нарушения сердечно-сосудистой системы, представляющие угрозу жизни (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Тяжелые психические расстройства, не поддающиеся контролю.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Обострение хронических заболеваний, требующее изменения основного лечебного подхода.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Выраженные когнитивные нарушения, мешающие осознанному участию в реабилитационном процессе.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Тяжелые нарушения мочеиспускания, требующие специализированного ухода или медицинского вмешательства.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9083A-FAC8-8F39-EB76-73BB3ADA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580764"/>
            <a:ext cx="11391900" cy="1188720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мультидисциплинарная реабилитационная команда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4E6FE-E192-F891-2727-B0F44DC78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2266950"/>
            <a:ext cx="11391900" cy="4010286"/>
          </a:xfrm>
        </p:spPr>
        <p:txBody>
          <a:bodyPr>
            <a:norm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работой МДРК врач физической и реабилитационной медицины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эргореабилитации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едицинский психолог/врач-психотерапевт,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едицинский логопед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по медицинской реабилитации, медицинская сестра палатная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 2025 г.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врач по лечебной физкультуре, врач-физиотерапевт, врач-рефлексотерапевт, инструктор-методист по лечебной физкультуре, медицинская сестра по физиотерапии, медицинская сестра по массажу, медицинская сестра по рефлексотерапии, инструктор по лечебной физкультуре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4DC2-1BCF-DEB8-B1A3-9E9091FF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469392"/>
            <a:ext cx="9334500" cy="80695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AAFD8-B456-6680-200F-67BA78B24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95450"/>
            <a:ext cx="11410950" cy="469315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реабилитация: направлена на восстановление двигательных функций, улучшение баланса и координации, укрепление мышц и профилактику контрактур. Используются упражнения для улучшения моторики, тренировки равновесия и ходьбы.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осложнений: меры по предотвращению пролежней, тромбозов, пневмоний и других осложнений, связанных с длительной иммобилизацией.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терапия: включает в себя упражнения по восстановлению речи и понимания, а также альтернативные способы коммуникации при наличии афазии.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поддержка: направлена на коррекцию эмоциональных и поведенческих нарушений, снижение уровня депрессии и тревоги, повышение мотивации к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40787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47EFCEF-86AA-B673-FB34-86DCF4F8F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87" y="458053"/>
            <a:ext cx="10607625" cy="12904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сентября 2023 года произошло расширение отделения, и теперь медицинская помощь осуществляется не только для пациентов с нарушением функции центральной нервной системы, но и для пациентов с соматическими заболеваниями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1122F1-C8D8-E95B-010C-B7E5BCEC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05" y="1868557"/>
            <a:ext cx="6237997" cy="45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C315-B3D5-F718-49FC-495E2CA4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52954"/>
            <a:ext cx="9448800" cy="118872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медицинской реабилитации после ОНМК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4A54E-4FF5-8B70-73E2-00AB393A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94" y="2986387"/>
            <a:ext cx="10626811" cy="243469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Медицинская реабилитация после инсульта – это комплекс медицинских, психологических, социальных и образовательных мероприятий, направленных на максимальное восстановление утраченных или нарушенных в результате ОНМК функций, а также адаптацию пациента к новым условиям жизни и возвращение его к активной социальной жизни.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81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6B90E-38F8-8618-43E7-4E144F64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939979"/>
            <a:ext cx="10663881" cy="1188720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реабилитация пациентов с соматическими заболеваниями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D96C7-FFCA-C347-6A98-283B2E5E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59" y="3082887"/>
            <a:ext cx="10663881" cy="206654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заболеваниями бронхо-легочной  системы (ХОБЛ; БА;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постковидный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синдром; тяжелая пневмония)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пациенты (ЗНО бронхов и легкого, ЗНО молочной железы)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272727"/>
              </a:solidFill>
              <a:effectLst/>
              <a:latin typeface="segoeui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B4B0E-16DB-D50D-A47B-5046F6F8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48" y="784870"/>
            <a:ext cx="10429103" cy="118872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курганской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CA13B-D38B-0A29-2155-52DE0CD4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48" y="2569029"/>
            <a:ext cx="10429103" cy="3765358"/>
          </a:xfrm>
        </p:spPr>
        <p:txBody>
          <a:bodyPr/>
          <a:lstStyle/>
          <a:p>
            <a:pPr algn="just"/>
            <a:r>
              <a:rPr lang="ru-RU" sz="18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медицинских организаций, оказывающих помощь пациентам с нарушениями функции центральной нервной системы, регулируется установленными правилами и стандартами, включая требования к штатному расписанию, оснащению и функциям персонала.</a:t>
            </a:r>
            <a:endParaRPr lang="ru-RU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dirty="0"/>
          </a:p>
          <a:p>
            <a:pPr algn="just"/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800" kern="1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инистерства Здравоохранения РФ от 31 июля 2020 г. </a:t>
            </a:r>
            <a:r>
              <a:rPr lang="ru-RU" sz="1800" kern="100" cap="none" spc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800" kern="100" cap="non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788н «Об утверждении порядка организации медицинской реабилитации взрослых»</a:t>
            </a:r>
          </a:p>
          <a:p>
            <a:pPr algn="just"/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здравоохранения Курганской области от 28 февраля 2023 г. № 190 «Об организации медицинской помощи по профилю «медицинская реабилитация» взрослому населению на территории Курганской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4655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49EA1-FA70-4184-790D-BC20FCD6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6" y="161471"/>
            <a:ext cx="4901293" cy="6535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A36B5-CF4E-F06C-3744-730F16675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8" y="161471"/>
            <a:ext cx="5022397" cy="65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47EFCEF-86AA-B673-FB34-86DCF4F8F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992" y="339553"/>
            <a:ext cx="10607625" cy="117119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8 февраля 2023 года в ГБУ КОКБ функционирует отделение медицинской реабилитации для взрослых пациентов с нарушением функций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центральной нервной системы.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0CBB88C-F614-8D38-A7E1-AAB837C7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62" y="1510748"/>
            <a:ext cx="6945884" cy="46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07A09-B99F-8E7D-FF3D-91ED9315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77347"/>
            <a:ext cx="10689771" cy="1188720"/>
          </a:xfrm>
        </p:spPr>
        <p:txBody>
          <a:bodyPr>
            <a:normAutofit/>
          </a:bodyPr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медицинской организации для реабилитации на основе уровня мобильности пациента и специфики необходимых реабилитационных мероприятий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509EA-13EE-E89B-C504-C908D2016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58710"/>
            <a:ext cx="6355744" cy="47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CD5EF-FBBE-384C-253C-B8DC7DAFBE61}"/>
              </a:ext>
            </a:extLst>
          </p:cNvPr>
          <p:cNvSpPr txBox="1"/>
          <p:nvPr/>
        </p:nvSpPr>
        <p:spPr>
          <a:xfrm>
            <a:off x="7105651" y="2132316"/>
            <a:ext cx="4835978" cy="3886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Для определения индивидуальной маршрутизации пациента при реализации мероприятий по медицинской реабилитации, включая этап медицинской реабилитации и группу медицинской организации, применяется ШРМ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12C5D0D-09E8-5F9A-B2CD-7D817481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62" y="349441"/>
            <a:ext cx="10238251" cy="118872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чтобы пациент был принят на медицинскую реабилитацию?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0C74D8-43E8-D2DE-077A-46C36057B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2160104"/>
            <a:ext cx="11277600" cy="415361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должно быть заболевание, шифруется по МКБ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функциональный дефицит – проблема ограничения активности и участия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реабилитационный потенциал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лечащего врача медицинской организации, осуществляющего медицинскую реабилитацию на первом этапе, либо по направлению врача-терапевта (врача-терапевта участкового), врача общей практики (семейного врача), врача-специалиста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6B90E-38F8-8618-43E7-4E144F64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2249"/>
            <a:ext cx="7729728" cy="11887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потенциал пациента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D96C7-FFCA-C347-6A98-283B2E5E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2266122"/>
            <a:ext cx="5764695" cy="2968487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клинических и методических рекомендациях нет указаний об оценки реабилитационного потенциала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потенциальная возможность пациента восстановится к определенному моменту в будущем с учетом индивидуальных особенностей пациента и ресурсов среды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 может быть определен при условии стабильного клинического состояния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FF2FE3-64A6-529A-F0AC-E8BFD6AD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09" y="1946102"/>
            <a:ext cx="4845147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D7F4A-90A5-11E3-9C68-B06C7375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2876"/>
            <a:ext cx="10820400" cy="1065701"/>
          </a:xfrm>
        </p:spPr>
        <p:txBody>
          <a:bodyPr>
            <a:normAutofit fontScale="90000"/>
          </a:bodyPr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направления пациентов на медицинскую реабилитацию с нарушением функции центральной нервной системы включает следующие шаги: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8A9A0-F890-2F7B-25E9-2CE1AD30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56901"/>
            <a:ext cx="10668000" cy="318189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состояния пациента неврологом для определения необходимости и возможности реабилитационных мероприятий включает следующие компоненты: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Неврологический осмотр: оценка уровня сознания, менингеальных признаков, краниальных нервов, двигательных функций, чувствительности, координации, рефлексов и наличия патологических рефлексов.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Соматический осмотр: оценка сердечно-сосудистой, дыхательной и других систем организма для выявления сопутствующих заболеваний, которые могут влиять на процесс реабилитации.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1800</TotalTime>
  <Words>1065</Words>
  <Application>Microsoft Macintosh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PT Serif</vt:lpstr>
      <vt:lpstr>segoeui</vt:lpstr>
      <vt:lpstr>Times New Roman</vt:lpstr>
      <vt:lpstr>Wingdings</vt:lpstr>
      <vt:lpstr>Посылка</vt:lpstr>
      <vt:lpstr>медицинская реабилитация при остром нарушении мозгового кровообращении (далее – ОНМК)</vt:lpstr>
      <vt:lpstr> Введение Определение медицинской реабилитации после ОНМК </vt:lpstr>
      <vt:lpstr>Введение Медицинские организации курганской области</vt:lpstr>
      <vt:lpstr>Презентация PowerPoint</vt:lpstr>
      <vt:lpstr>Презентация PowerPoint</vt:lpstr>
      <vt:lpstr>Выбор медицинской организации для реабилитации на основе уровня мобильности пациента и специфики необходимых реабилитационных мероприятий</vt:lpstr>
      <vt:lpstr>Что нужно чтобы пациент был принят на медицинскую реабилитацию?</vt:lpstr>
      <vt:lpstr>Реабилитационный потенциал пациента</vt:lpstr>
      <vt:lpstr>Порядок направления пациентов на медицинскую реабилитацию с нарушением функции центральной нервной системы включает следующие шаги:</vt:lpstr>
      <vt:lpstr>Порядок направления пациентов на медицинскую реабилитацию с нарушением функции центральной нервной системы включает следующие шаги:</vt:lpstr>
      <vt:lpstr>Распределение пациентов по этапам медицинской реабилитации </vt:lpstr>
      <vt:lpstr>Распределение пациентов по этапам медицинской реабилитации </vt:lpstr>
      <vt:lpstr>Распределение пациентов по этапам медицинской реабилитации </vt:lpstr>
      <vt:lpstr>Приказ Министерства Здравоохранения РФ от 31 июля 2020 г. № 788н «Об утверждении порядка организации медицинской реабилитации взрослых»</vt:lpstr>
      <vt:lpstr>Нет противопоказаний к реабилитации?</vt:lpstr>
      <vt:lpstr>Относительные противопоказания</vt:lpstr>
      <vt:lpstr>мультидисциплинарная реабилитационная команда</vt:lpstr>
      <vt:lpstr>Основные задачи </vt:lpstr>
      <vt:lpstr>Презентация PowerPoint</vt:lpstr>
      <vt:lpstr>медицинская реабилитация пациентов с соматическими заболеваниями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направления пациентов  в отделение медицинской реабилитации</dc:title>
  <dc:creator>Оксана Половникова</dc:creator>
  <cp:lastModifiedBy>Оксана Половникова</cp:lastModifiedBy>
  <cp:revision>12</cp:revision>
  <dcterms:created xsi:type="dcterms:W3CDTF">2024-03-12T16:00:34Z</dcterms:created>
  <dcterms:modified xsi:type="dcterms:W3CDTF">2024-03-27T19:04:15Z</dcterms:modified>
</cp:coreProperties>
</file>